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2" r:id="rId4"/>
    <p:sldId id="263" r:id="rId5"/>
    <p:sldId id="261" r:id="rId6"/>
    <p:sldId id="258" r:id="rId7"/>
    <p:sldId id="260" r:id="rId8"/>
    <p:sldId id="269" r:id="rId9"/>
    <p:sldId id="268" r:id="rId10"/>
    <p:sldId id="264" r:id="rId11"/>
    <p:sldId id="265" r:id="rId12"/>
    <p:sldId id="272" r:id="rId13"/>
    <p:sldId id="266" r:id="rId14"/>
    <p:sldId id="270" r:id="rId15"/>
    <p:sldId id="267" r:id="rId16"/>
    <p:sldId id="271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00"/>
    <p:restoredTop sz="94703"/>
  </p:normalViewPr>
  <p:slideViewPr>
    <p:cSldViewPr snapToGrid="0">
      <p:cViewPr varScale="1">
        <p:scale>
          <a:sx n="118" d="100"/>
          <a:sy n="118" d="100"/>
        </p:scale>
        <p:origin x="24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Normalised Emissions Results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Sheet1!$D$3</c:f>
              <c:strCache>
                <c:ptCount val="1"/>
                <c:pt idx="0">
                  <c:v>Right on red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Sheet1!$A$4:$A$9</c:f>
              <c:strCache>
                <c:ptCount val="6"/>
                <c:pt idx="0">
                  <c:v>CO2 (mg)</c:v>
                </c:pt>
                <c:pt idx="1">
                  <c:v>CO (mg)</c:v>
                </c:pt>
                <c:pt idx="2">
                  <c:v>HC (mg)</c:v>
                </c:pt>
                <c:pt idx="3">
                  <c:v>NOx (mg)</c:v>
                </c:pt>
                <c:pt idx="4">
                  <c:v>PMx (mg)</c:v>
                </c:pt>
                <c:pt idx="5">
                  <c:v>Fuel (mg)</c:v>
                </c:pt>
              </c:strCache>
            </c:strRef>
          </c:cat>
          <c:val>
            <c:numRef>
              <c:f>Sheet1!$D$4:$D$9</c:f>
              <c:numCache>
                <c:formatCode>General</c:formatCode>
                <c:ptCount val="6"/>
                <c:pt idx="0">
                  <c:v>0.97294445896243842</c:v>
                </c:pt>
                <c:pt idx="1">
                  <c:v>0.97319830500696047</c:v>
                </c:pt>
                <c:pt idx="2">
                  <c:v>1</c:v>
                </c:pt>
                <c:pt idx="3">
                  <c:v>0.97913904473283742</c:v>
                </c:pt>
                <c:pt idx="4">
                  <c:v>0.9482306491057485</c:v>
                </c:pt>
                <c:pt idx="5">
                  <c:v>0.97294515823984418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DB-0E41-8B9B-9533EA678C90}"/>
            </c:ext>
          </c:extLst>
        </c:ser>
        <c:ser>
          <c:idx val="1"/>
          <c:order val="1"/>
          <c:tx>
            <c:strRef>
              <c:f>Sheet1!$E$3</c:f>
              <c:strCache>
                <c:ptCount val="1"/>
                <c:pt idx="0">
                  <c:v>No right on red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Sheet1!$A$4:$A$9</c:f>
              <c:strCache>
                <c:ptCount val="6"/>
                <c:pt idx="0">
                  <c:v>CO2 (mg)</c:v>
                </c:pt>
                <c:pt idx="1">
                  <c:v>CO (mg)</c:v>
                </c:pt>
                <c:pt idx="2">
                  <c:v>HC (mg)</c:v>
                </c:pt>
                <c:pt idx="3">
                  <c:v>NOx (mg)</c:v>
                </c:pt>
                <c:pt idx="4">
                  <c:v>PMx (mg)</c:v>
                </c:pt>
                <c:pt idx="5">
                  <c:v>Fuel (mg)</c:v>
                </c:pt>
              </c:strCache>
            </c:strRef>
          </c:cat>
          <c:val>
            <c:numRef>
              <c:f>Sheet1!$E$4:$E$9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0.99889358816496243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2DB-0E41-8B9B-9533EA678C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3826848"/>
        <c:axId val="203692304"/>
      </c:barChart>
      <c:catAx>
        <c:axId val="203826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692304"/>
        <c:crosses val="autoZero"/>
        <c:auto val="1"/>
        <c:lblAlgn val="ctr"/>
        <c:lblOffset val="100"/>
        <c:noMultiLvlLbl val="0"/>
      </c:catAx>
      <c:valAx>
        <c:axId val="203692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826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Normalised</a:t>
            </a:r>
            <a:r>
              <a:rPr lang="en-GB" baseline="0"/>
              <a:t> emissions over various fleet compositions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GB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Sheet1!$G$41</c:f>
              <c:strCache>
                <c:ptCount val="1"/>
                <c:pt idx="0">
                  <c:v>pkw(5), bus(1), bike(10), mbike(500)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Sheet1!$A$42:$A$47</c:f>
              <c:strCache>
                <c:ptCount val="6"/>
                <c:pt idx="0">
                  <c:v>CO2 (mg)</c:v>
                </c:pt>
                <c:pt idx="1">
                  <c:v>CO (mg)</c:v>
                </c:pt>
                <c:pt idx="2">
                  <c:v>HC (mg)</c:v>
                </c:pt>
                <c:pt idx="3">
                  <c:v>NOx (mg)</c:v>
                </c:pt>
                <c:pt idx="4">
                  <c:v>PMx (mg)</c:v>
                </c:pt>
                <c:pt idx="5">
                  <c:v>Fuel (mg)</c:v>
                </c:pt>
              </c:strCache>
            </c:strRef>
          </c:cat>
          <c:val>
            <c:numRef>
              <c:f>Sheet1!$G$42:$G$47</c:f>
              <c:numCache>
                <c:formatCode>General</c:formatCode>
                <c:ptCount val="6"/>
                <c:pt idx="0">
                  <c:v>0.1693250258243362</c:v>
                </c:pt>
                <c:pt idx="1">
                  <c:v>0.3582220534730472</c:v>
                </c:pt>
                <c:pt idx="2">
                  <c:v>0.26984486631892551</c:v>
                </c:pt>
                <c:pt idx="3">
                  <c:v>4.3844617623526594E-2</c:v>
                </c:pt>
                <c:pt idx="4">
                  <c:v>0.36262327310803161</c:v>
                </c:pt>
                <c:pt idx="5">
                  <c:v>0.1720285666873505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A5-524A-8C56-3DE7FBBC69F4}"/>
            </c:ext>
          </c:extLst>
        </c:ser>
        <c:ser>
          <c:idx val="1"/>
          <c:order val="1"/>
          <c:tx>
            <c:strRef>
              <c:f>Sheet1!$H$41</c:f>
              <c:strCache>
                <c:ptCount val="1"/>
                <c:pt idx="0">
                  <c:v>pkw(5), bus(20), bike(10), mbike(480)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Sheet1!$A$42:$A$47</c:f>
              <c:strCache>
                <c:ptCount val="6"/>
                <c:pt idx="0">
                  <c:v>CO2 (mg)</c:v>
                </c:pt>
                <c:pt idx="1">
                  <c:v>CO (mg)</c:v>
                </c:pt>
                <c:pt idx="2">
                  <c:v>HC (mg)</c:v>
                </c:pt>
                <c:pt idx="3">
                  <c:v>NOx (mg)</c:v>
                </c:pt>
                <c:pt idx="4">
                  <c:v>PMx (mg)</c:v>
                </c:pt>
                <c:pt idx="5">
                  <c:v>Fuel (mg)</c:v>
                </c:pt>
              </c:strCache>
            </c:strRef>
          </c:cat>
          <c:val>
            <c:numRef>
              <c:f>Sheet1!$H$42:$H$47</c:f>
              <c:numCache>
                <c:formatCode>General</c:formatCode>
                <c:ptCount val="6"/>
                <c:pt idx="0">
                  <c:v>0.70496723447033705</c:v>
                </c:pt>
                <c:pt idx="1">
                  <c:v>0.44482012881911892</c:v>
                </c:pt>
                <c:pt idx="2">
                  <c:v>0.79097447862934711</c:v>
                </c:pt>
                <c:pt idx="3">
                  <c:v>0.7059158404642274</c:v>
                </c:pt>
                <c:pt idx="4">
                  <c:v>0.83246610323421621</c:v>
                </c:pt>
                <c:pt idx="5">
                  <c:v>0.7057105080499696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9A5-524A-8C56-3DE7FBBC69F4}"/>
            </c:ext>
          </c:extLst>
        </c:ser>
        <c:ser>
          <c:idx val="2"/>
          <c:order val="2"/>
          <c:tx>
            <c:strRef>
              <c:f>Sheet1!$I$41</c:f>
              <c:strCache>
                <c:ptCount val="1"/>
                <c:pt idx="0">
                  <c:v>pkw(100), bus(25), bike(10), mbike(380)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Sheet1!$A$42:$A$47</c:f>
              <c:strCache>
                <c:ptCount val="6"/>
                <c:pt idx="0">
                  <c:v>CO2 (mg)</c:v>
                </c:pt>
                <c:pt idx="1">
                  <c:v>CO (mg)</c:v>
                </c:pt>
                <c:pt idx="2">
                  <c:v>HC (mg)</c:v>
                </c:pt>
                <c:pt idx="3">
                  <c:v>NOx (mg)</c:v>
                </c:pt>
                <c:pt idx="4">
                  <c:v>PMx (mg)</c:v>
                </c:pt>
                <c:pt idx="5">
                  <c:v>Fuel (mg)</c:v>
                </c:pt>
              </c:strCache>
            </c:strRef>
          </c:cat>
          <c:val>
            <c:numRef>
              <c:f>Sheet1!$I$42:$I$47</c:f>
              <c:numCache>
                <c:formatCode>General</c:formatCode>
                <c:ptCount val="6"/>
                <c:pt idx="0">
                  <c:v>0.91369644194054478</c:v>
                </c:pt>
                <c:pt idx="1">
                  <c:v>1</c:v>
                </c:pt>
                <c:pt idx="2">
                  <c:v>0.8499811988391488</c:v>
                </c:pt>
                <c:pt idx="3">
                  <c:v>0.82284207530063724</c:v>
                </c:pt>
                <c:pt idx="4">
                  <c:v>0.83050014424155649</c:v>
                </c:pt>
                <c:pt idx="5">
                  <c:v>0.91436999696553234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9A5-524A-8C56-3DE7FBBC69F4}"/>
            </c:ext>
          </c:extLst>
        </c:ser>
        <c:ser>
          <c:idx val="3"/>
          <c:order val="3"/>
          <c:tx>
            <c:strRef>
              <c:f>Sheet1!$J$41</c:f>
              <c:strCache>
                <c:ptCount val="1"/>
                <c:pt idx="0">
                  <c:v>pkw(15), bus(100), bike(20), mbike(380)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Sheet1!$A$42:$A$47</c:f>
              <c:strCache>
                <c:ptCount val="6"/>
                <c:pt idx="0">
                  <c:v>CO2 (mg)</c:v>
                </c:pt>
                <c:pt idx="1">
                  <c:v>CO (mg)</c:v>
                </c:pt>
                <c:pt idx="2">
                  <c:v>HC (mg)</c:v>
                </c:pt>
                <c:pt idx="3">
                  <c:v>NOx (mg)</c:v>
                </c:pt>
                <c:pt idx="4">
                  <c:v>PMx (mg)</c:v>
                </c:pt>
                <c:pt idx="5">
                  <c:v>Fuel (mg)</c:v>
                </c:pt>
              </c:strCache>
            </c:strRef>
          </c:cat>
          <c:val>
            <c:numRef>
              <c:f>Sheet1!$J$42:$J$47</c:f>
              <c:numCache>
                <c:formatCode>General</c:formatCode>
                <c:ptCount val="6"/>
                <c:pt idx="0">
                  <c:v>1</c:v>
                </c:pt>
                <c:pt idx="1">
                  <c:v>0.80400901068404085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9A5-524A-8C56-3DE7FBBC69F4}"/>
            </c:ext>
          </c:extLst>
        </c:ser>
        <c:ser>
          <c:idx val="4"/>
          <c:order val="4"/>
          <c:tx>
            <c:strRef>
              <c:f>Sheet1!$K$41</c:f>
              <c:strCache>
                <c:ptCount val="1"/>
                <c:pt idx="0">
                  <c:v>pkw(380), bus(100), bike(20), mbike(15)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Sheet1!$A$42:$A$47</c:f>
              <c:strCache>
                <c:ptCount val="6"/>
                <c:pt idx="0">
                  <c:v>CO2 (mg)</c:v>
                </c:pt>
                <c:pt idx="1">
                  <c:v>CO (mg)</c:v>
                </c:pt>
                <c:pt idx="2">
                  <c:v>HC (mg)</c:v>
                </c:pt>
                <c:pt idx="3">
                  <c:v>NOx (mg)</c:v>
                </c:pt>
                <c:pt idx="4">
                  <c:v>PMx (mg)</c:v>
                </c:pt>
                <c:pt idx="5">
                  <c:v>Fuel (mg)</c:v>
                </c:pt>
              </c:strCache>
            </c:strRef>
          </c:cat>
          <c:val>
            <c:numRef>
              <c:f>Sheet1!$K$42:$K$47</c:f>
              <c:numCache>
                <c:formatCode>General</c:formatCode>
                <c:ptCount val="6"/>
                <c:pt idx="0">
                  <c:v>0.96172302524559439</c:v>
                </c:pt>
                <c:pt idx="1">
                  <c:v>0.98026182652280369</c:v>
                </c:pt>
                <c:pt idx="2">
                  <c:v>0.90554586037004536</c:v>
                </c:pt>
                <c:pt idx="3">
                  <c:v>0.90686616179116064</c:v>
                </c:pt>
                <c:pt idx="4">
                  <c:v>0.87878366971888922</c:v>
                </c:pt>
                <c:pt idx="5">
                  <c:v>0.9619304082707445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9A5-524A-8C56-3DE7FBBC69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28580783"/>
        <c:axId val="1028582495"/>
      </c:barChart>
      <c:catAx>
        <c:axId val="10285807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8582495"/>
        <c:crosses val="autoZero"/>
        <c:auto val="1"/>
        <c:lblAlgn val="ctr"/>
        <c:lblOffset val="100"/>
        <c:noMultiLvlLbl val="0"/>
      </c:catAx>
      <c:valAx>
        <c:axId val="10285824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85807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814D0-871B-CF95-4302-07CDFC76C3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2E0CD0-1824-ABFA-1757-9C85B79AA9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154F1-504E-1B93-33ED-75754D13A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16695-7B80-4266-7867-6F81A1F09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F22D0-1A12-FDF5-3BE0-5CC86E416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0603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9526F-FEA9-8322-DC1C-13CB8CAF0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9525A2-DB1B-A3AE-A010-BA4D52D5F9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88434-F9C7-9932-5796-FBDD258CC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47D28-CFFE-42AF-2A24-159982C5E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6852F0-2733-5214-A44C-6E3277536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872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EDC8D8-1248-5B41-7DE7-C98B41D2B8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053ACD-E0FF-8848-3D94-30B10954ED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C6B4D-4C54-C432-1973-DEB26984F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0D097-4F97-7810-566D-8B66A8722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E171C-B730-E11B-B19A-CC6B02FD5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2233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B20B3-76BA-679A-7585-AF91517C6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625F5-3BFC-AA4E-997F-3B4CB7CCE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14BAB-8F3A-9DF1-E0E6-B1B82281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92C49-E094-D591-B416-73DD536E8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B4DC1-C944-24F0-7CC7-9548C73D5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196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C5C34-A6F4-16B2-579A-98DF39DF2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F5577B-8DDF-9117-9558-608FB2392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459AB-B4A8-850C-E31D-E928754C6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75563-F84B-DEDF-7CD0-264E8296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396F1-2E0F-9482-F353-11A603F8F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90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3AC0E-87F4-81E0-E954-2CAC5413C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01FDB-E1B8-7C15-92AF-AF5DECFDE8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8B921-07C5-F3D0-D594-5675F078CB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810EC5-DB3E-DAD2-1D86-22F325276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89E263-CF17-5473-7838-0EFA8A317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F9731F-578E-8BC9-C8AA-0FA16EDE2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5789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09A98-5EA7-BBB6-A1CD-F53A8EDBA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D41B8-BE8F-ED5B-DD5E-A4883100B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AC04A-47E7-51EA-43BA-E4DA85F59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15FAB9-9B43-F280-6932-8F433516B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B49D80-F74B-78B3-E7A3-62C9A2FEC0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9610A1-3579-7CB6-DED5-2D4020C1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2A5F68-4B34-5368-8218-DC0E37320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7DA000-12CB-7D66-E79A-56332044C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053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CB771-5BE2-DA6A-1E51-6C75C95CA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572D4-7C6A-8A4D-2B04-0A8D37691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D3F2C-10FA-E05B-4611-6F34BEB58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389F2E-7BB4-90CB-1634-7B406ACB1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960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224B15-9745-188C-BCF6-BC2D7BB24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8A114E-4C83-7708-CD2F-29FD4C432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1EED13-91C1-15BC-2E49-DB1356DB0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695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679B9-8151-2343-EAF5-B30D83320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C3107-CAA0-3FA4-71E8-E6A8227DC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73CFBD-CE58-D74E-5117-F92FD1ABBD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A23F8-BD3C-4270-146C-F7DF9DF9E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181DB2-3545-BBC3-C760-CB53991F1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B8129E-1D08-21C4-B9A9-4D60AEECF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7919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B3F4C-6C31-4F37-976E-7F626422E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97853D-F7A6-B5C0-102C-267F9A9AC2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9F7DF-6A85-8348-3BD4-3155113834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4C2777-E1C9-E8AE-66E5-45AF66B77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5C07EA-BCF2-80EA-B468-96DE69164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C1143A-0BF8-686F-9811-E1509C4B2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045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E78853-E1C9-06DD-4A09-FAED69503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40165-3E2B-3D75-56C3-09F6FD0F8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237BD-BDE1-F84F-6C22-3713B4816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B79CEC-7610-D448-83C5-DFBCE490DFAF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920D0-CA2F-8623-CC8B-D766B94D1C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AE94E-B871-CF7C-B660-A429532EB4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84AB00-AD5B-AB4D-B2FA-CC30F3B5E5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257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49762-2AB3-8253-1084-F6C49A6DC4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SUMO Simulation (a quick review)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D41721-231E-D0A2-D898-F5B70AFDD6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Byron Mason</a:t>
            </a:r>
          </a:p>
        </p:txBody>
      </p:sp>
    </p:spTree>
    <p:extLst>
      <p:ext uri="{BB962C8B-B14F-4D97-AF65-F5344CB8AC3E}">
        <p14:creationId xmlns:p14="http://schemas.microsoft.com/office/powerpoint/2010/main" val="3435489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0A9C7-55BA-B095-577A-014593E07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 – Changing fleet 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4D2C2-C263-E880-233C-AFC794809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Number of vehicles in each class for each flow was changed whilst keeping the total number of vehicles the same.</a:t>
            </a:r>
          </a:p>
          <a:p>
            <a:r>
              <a:rPr lang="en-GB" dirty="0"/>
              <a:t>No right turn on red was enforced</a:t>
            </a:r>
          </a:p>
          <a:p>
            <a:endParaRPr lang="en-GB" dirty="0"/>
          </a:p>
          <a:p>
            <a:pPr lvl="1"/>
            <a:r>
              <a:rPr lang="en-GB" dirty="0"/>
              <a:t>Run 1: </a:t>
            </a:r>
            <a:r>
              <a:rPr lang="en-GB" dirty="0" err="1"/>
              <a:t>pkw</a:t>
            </a:r>
            <a:r>
              <a:rPr lang="en-GB" dirty="0"/>
              <a:t> (5), bus (20), bike (10), scooter (480)</a:t>
            </a:r>
          </a:p>
          <a:p>
            <a:pPr lvl="1"/>
            <a:r>
              <a:rPr lang="en-GB" dirty="0"/>
              <a:t>Run 2: </a:t>
            </a:r>
            <a:r>
              <a:rPr lang="en-GB" dirty="0" err="1"/>
              <a:t>pkw</a:t>
            </a:r>
            <a:r>
              <a:rPr lang="en-GB" dirty="0"/>
              <a:t> (100), bus (25), bike (10), scooter (380)</a:t>
            </a:r>
          </a:p>
          <a:p>
            <a:pPr lvl="1"/>
            <a:r>
              <a:rPr lang="en-GB" dirty="0"/>
              <a:t>Run 3: </a:t>
            </a:r>
            <a:r>
              <a:rPr lang="en-GB" dirty="0" err="1"/>
              <a:t>pkw</a:t>
            </a:r>
            <a:r>
              <a:rPr lang="en-GB" dirty="0"/>
              <a:t> (15), bus (100), bike (20), scooter (380)</a:t>
            </a:r>
          </a:p>
          <a:p>
            <a:pPr lvl="1"/>
            <a:r>
              <a:rPr lang="en-GB" dirty="0"/>
              <a:t>Run 4: </a:t>
            </a:r>
            <a:r>
              <a:rPr lang="en-GB" dirty="0" err="1"/>
              <a:t>pkw</a:t>
            </a:r>
            <a:r>
              <a:rPr lang="en-GB" dirty="0"/>
              <a:t> (380), bus (100), bike (20), scooter (15)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4561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6B1F0-100E-DA50-3122-2A040BBC2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0515600" cy="1325563"/>
          </a:xfrm>
        </p:spPr>
        <p:txBody>
          <a:bodyPr/>
          <a:lstStyle/>
          <a:p>
            <a:r>
              <a:rPr lang="en-GB" dirty="0"/>
              <a:t>Simulation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5E044-18F4-E0C8-6306-442E6F667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78543"/>
            <a:ext cx="10515600" cy="571418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Interesting results since </a:t>
            </a:r>
            <a:r>
              <a:rPr lang="en-GB" dirty="0" err="1"/>
              <a:t>pkw</a:t>
            </a:r>
            <a:r>
              <a:rPr lang="en-GB" dirty="0"/>
              <a:t>(5), bus(1), bike(10), </a:t>
            </a:r>
            <a:r>
              <a:rPr lang="en-GB" dirty="0" err="1"/>
              <a:t>mbike</a:t>
            </a:r>
            <a:r>
              <a:rPr lang="en-GB" dirty="0"/>
              <a:t>(500) shows significantly lower emissions across all species (this was the case presented previously)</a:t>
            </a:r>
          </a:p>
          <a:p>
            <a:endParaRPr lang="en-GB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0FFA71F-6D98-E474-1361-8A993A3323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1619643"/>
              </p:ext>
            </p:extLst>
          </p:nvPr>
        </p:nvGraphicFramePr>
        <p:xfrm>
          <a:off x="2553787" y="1164925"/>
          <a:ext cx="6800278" cy="4299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82000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81A77-A89E-1172-8396-21E7576E7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</a:t>
            </a:r>
          </a:p>
        </p:txBody>
      </p:sp>
      <p:pic>
        <p:nvPicPr>
          <p:cNvPr id="5" name="sumo_2.mov">
            <a:hlinkClick r:id="" action="ppaction://media"/>
            <a:extLst>
              <a:ext uri="{FF2B5EF4-FFF2-40B4-BE49-F238E27FC236}">
                <a16:creationId xmlns:a16="http://schemas.microsoft.com/office/drawing/2014/main" id="{0DE9CB46-0489-B7FA-AD75-4CEE750814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1912" y="1690688"/>
            <a:ext cx="7842758" cy="453137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548B6B-D5FB-25B1-6984-6900E2B9D856}"/>
              </a:ext>
            </a:extLst>
          </p:cNvPr>
          <p:cNvSpPr txBox="1"/>
          <p:nvPr/>
        </p:nvSpPr>
        <p:spPr>
          <a:xfrm>
            <a:off x="3800641" y="6037393"/>
            <a:ext cx="432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pkw</a:t>
            </a:r>
            <a:r>
              <a:rPr lang="en-GB" dirty="0"/>
              <a:t> (15), bus (100), bike (20), </a:t>
            </a:r>
            <a:r>
              <a:rPr lang="en-GB" dirty="0" err="1"/>
              <a:t>mbike</a:t>
            </a:r>
            <a:r>
              <a:rPr lang="en-GB" dirty="0"/>
              <a:t> (380) </a:t>
            </a:r>
          </a:p>
        </p:txBody>
      </p:sp>
    </p:spTree>
    <p:extLst>
      <p:ext uri="{BB962C8B-B14F-4D97-AF65-F5344CB8AC3E}">
        <p14:creationId xmlns:p14="http://schemas.microsoft.com/office/powerpoint/2010/main" val="65595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5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F57FC-E339-2F4A-990E-DB0EA1609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F60B2-208C-BD19-8307-EF4C20DF6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Simulation shows sensitivity to fleet composition and turn rules which is a good start</a:t>
            </a:r>
          </a:p>
          <a:p>
            <a:r>
              <a:rPr lang="en-GB" dirty="0"/>
              <a:t>The magnitude of the difference appears significant however some further validation of expected emissions levels should be investigated</a:t>
            </a:r>
          </a:p>
          <a:p>
            <a:r>
              <a:rPr lang="en-GB" dirty="0"/>
              <a:t>Results obtained for fleet composition study are unexpected in that the first run shows significantly lower emissions which should be investigated.  This could be due to low bus numbers. 1 in the first run compared with 20, 25, 100, 100 in subsequent runs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5437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72357-6AF1-A0F8-5F72-3681775C1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97587-92D1-35ED-57DE-68A13D2C0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Parameters of scooter vehicle class were changed to reflect Vietnamese driving style but this is currently not based on any observational data and likely therefore not a true reflection.  Lane discipline behaviour for example doesn’t appear correct.</a:t>
            </a:r>
          </a:p>
          <a:p>
            <a:r>
              <a:rPr lang="en-GB" dirty="0"/>
              <a:t>Simulation is quick to run through GUI but automation will help speed things up.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2541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4BFD6-1C00-36BB-B4CC-316BBA469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74F9F-B937-518F-4792-2A62CD2BF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Need to develop code to automate simulation and results acquisition / processing. </a:t>
            </a:r>
          </a:p>
          <a:p>
            <a:r>
              <a:rPr lang="en-GB" dirty="0"/>
              <a:t>Should also consider interface with MBC for simulation parameter setting and importing of simulation results for model creation.</a:t>
            </a:r>
          </a:p>
          <a:p>
            <a:r>
              <a:rPr lang="en-GB" dirty="0"/>
              <a:t>Vietnamese driving behaviour needs to be considered and characterised in the simulation</a:t>
            </a:r>
          </a:p>
          <a:p>
            <a:r>
              <a:rPr lang="en-GB" dirty="0"/>
              <a:t>Emissions classes selected for vehicles should be based on some level of fact</a:t>
            </a:r>
          </a:p>
          <a:p>
            <a:r>
              <a:rPr lang="en-GB" dirty="0"/>
              <a:t>Need to incorporate some measure of how traffic is affected (beyond emissions) by input factors e.g. wait time</a:t>
            </a:r>
          </a:p>
          <a:p>
            <a:r>
              <a:rPr lang="en-GB" dirty="0"/>
              <a:t>Traffic flow rates and fleet composition needs to be considered</a:t>
            </a:r>
          </a:p>
          <a:p>
            <a:r>
              <a:rPr lang="en-GB" dirty="0"/>
              <a:t>It is not clear how SUM places the different vehicles in the simulation and this should be investigated</a:t>
            </a:r>
          </a:p>
        </p:txBody>
      </p:sp>
    </p:spTree>
    <p:extLst>
      <p:ext uri="{BB962C8B-B14F-4D97-AF65-F5344CB8AC3E}">
        <p14:creationId xmlns:p14="http://schemas.microsoft.com/office/powerpoint/2010/main" val="2725813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36ECE-3AEB-A272-B813-FA9816841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8A3EC-5673-AC09-D9F7-B7847825B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simple T junction is a good starting example, but work should begin on characterising a real junction since behaviour is likely to be more complex</a:t>
            </a:r>
          </a:p>
          <a:p>
            <a:r>
              <a:rPr lang="en-GB" dirty="0"/>
              <a:t>Fleet composition at real junction should be based on available evidence (or observation)</a:t>
            </a:r>
          </a:p>
          <a:p>
            <a:r>
              <a:rPr lang="en-GB" dirty="0"/>
              <a:t>Need to consider which factors to include in screening experiment</a:t>
            </a:r>
          </a:p>
        </p:txBody>
      </p:sp>
    </p:spTree>
    <p:extLst>
      <p:ext uri="{BB962C8B-B14F-4D97-AF65-F5344CB8AC3E}">
        <p14:creationId xmlns:p14="http://schemas.microsoft.com/office/powerpoint/2010/main" val="3987554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4C4DA-DE78-F530-A612-C71A0F2CE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Notes – Vehicle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E1E08-6DD9-772D-8685-C83ED3A12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Vehicle types are fixed but may vary as more cars are brought into the fleet.  This will likely reduce the number of scooters.</a:t>
            </a:r>
          </a:p>
          <a:p>
            <a:r>
              <a:rPr lang="en-GB" dirty="0"/>
              <a:t>Vehicle type study is a prediction of what will happen in the future as a consequence of external factors and does not consider what can be done today in terms of road layout etc (internal factors)</a:t>
            </a:r>
          </a:p>
          <a:p>
            <a:r>
              <a:rPr lang="en-GB" dirty="0"/>
              <a:t>Policy changes which are internal factors could incentivise the use of public transport </a:t>
            </a:r>
            <a:r>
              <a:rPr lang="en-GB"/>
              <a:t>over scooters</a:t>
            </a:r>
            <a:endParaRPr lang="en-GB" dirty="0"/>
          </a:p>
          <a:p>
            <a:r>
              <a:rPr lang="en-GB" dirty="0"/>
              <a:t>The study should perhaps focus on internal factors such as</a:t>
            </a:r>
          </a:p>
          <a:p>
            <a:pPr lvl="1"/>
            <a:r>
              <a:rPr lang="en-GB" dirty="0"/>
              <a:t>Traffic light timing</a:t>
            </a:r>
          </a:p>
          <a:p>
            <a:pPr lvl="1"/>
            <a:r>
              <a:rPr lang="en-GB" dirty="0"/>
              <a:t>Lane rules</a:t>
            </a:r>
          </a:p>
          <a:p>
            <a:pPr lvl="1"/>
            <a:endParaRPr lang="en-GB" dirty="0"/>
          </a:p>
          <a:p>
            <a:r>
              <a:rPr lang="en-GB" dirty="0"/>
              <a:t>There is a problem in creating a surrogate model of continuous vs discrete variables</a:t>
            </a:r>
          </a:p>
        </p:txBody>
      </p:sp>
    </p:spTree>
    <p:extLst>
      <p:ext uri="{BB962C8B-B14F-4D97-AF65-F5344CB8AC3E}">
        <p14:creationId xmlns:p14="http://schemas.microsoft.com/office/powerpoint/2010/main" val="381892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5E5F1-766D-168E-1533-D92228C26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676F8-8DB0-5873-E9CF-D64ACE16E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Simple T junction</a:t>
            </a:r>
          </a:p>
          <a:p>
            <a:pPr lvl="1"/>
            <a:r>
              <a:rPr lang="en-GB" dirty="0"/>
              <a:t>No right turn on red</a:t>
            </a:r>
          </a:p>
          <a:p>
            <a:pPr lvl="1"/>
            <a:r>
              <a:rPr lang="en-GB" dirty="0"/>
              <a:t>Right turn on red</a:t>
            </a:r>
          </a:p>
          <a:p>
            <a:r>
              <a:rPr lang="en-GB" dirty="0"/>
              <a:t>Four vehicle types</a:t>
            </a:r>
          </a:p>
          <a:p>
            <a:pPr lvl="1"/>
            <a:r>
              <a:rPr lang="en-GB" dirty="0" err="1"/>
              <a:t>pkw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bus </a:t>
            </a:r>
          </a:p>
          <a:p>
            <a:pPr lvl="1"/>
            <a:r>
              <a:rPr lang="en-GB" dirty="0"/>
              <a:t>bike </a:t>
            </a:r>
          </a:p>
          <a:p>
            <a:pPr lvl="1"/>
            <a:r>
              <a:rPr lang="en-GB" dirty="0"/>
              <a:t>scooter </a:t>
            </a:r>
          </a:p>
          <a:p>
            <a:r>
              <a:rPr lang="en-GB" dirty="0"/>
              <a:t>Traffic flows</a:t>
            </a:r>
          </a:p>
          <a:p>
            <a:pPr lvl="1"/>
            <a:r>
              <a:rPr lang="en-GB" dirty="0"/>
              <a:t>L15 to L13 and L18</a:t>
            </a:r>
          </a:p>
          <a:p>
            <a:pPr lvl="1"/>
            <a:r>
              <a:rPr lang="en-GB" dirty="0"/>
              <a:t>L14 to L16 and L18</a:t>
            </a:r>
          </a:p>
          <a:p>
            <a:pPr lvl="1"/>
            <a:r>
              <a:rPr lang="en-GB" dirty="0"/>
              <a:t>L17 to L13 and L16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6A7CF2-CDCF-69ED-E847-43C5983E1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145" y="1825625"/>
            <a:ext cx="5529455" cy="35115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E3B42D-FEFB-CD68-D8B6-55E7C337DAAF}"/>
              </a:ext>
            </a:extLst>
          </p:cNvPr>
          <p:cNvSpPr txBox="1"/>
          <p:nvPr/>
        </p:nvSpPr>
        <p:spPr>
          <a:xfrm>
            <a:off x="8033657" y="1456293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L15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C7272C-0F58-9B2E-823F-F427DFBB36B7}"/>
              </a:ext>
            </a:extLst>
          </p:cNvPr>
          <p:cNvSpPr txBox="1"/>
          <p:nvPr/>
        </p:nvSpPr>
        <p:spPr>
          <a:xfrm>
            <a:off x="5211598" y="3244334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L13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BCFCA0-69D2-95F1-89B9-1686B2DCBA51}"/>
              </a:ext>
            </a:extLst>
          </p:cNvPr>
          <p:cNvSpPr txBox="1"/>
          <p:nvPr/>
        </p:nvSpPr>
        <p:spPr>
          <a:xfrm>
            <a:off x="11560402" y="4136963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2ECC7E-87A8-24DB-A851-8320BFF86BE9}"/>
              </a:ext>
            </a:extLst>
          </p:cNvPr>
          <p:cNvSpPr txBox="1"/>
          <p:nvPr/>
        </p:nvSpPr>
        <p:spPr>
          <a:xfrm>
            <a:off x="5178941" y="4136963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L14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52C37A-704D-A1A9-7C32-49D85199066A}"/>
              </a:ext>
            </a:extLst>
          </p:cNvPr>
          <p:cNvSpPr txBox="1"/>
          <p:nvPr/>
        </p:nvSpPr>
        <p:spPr>
          <a:xfrm>
            <a:off x="8923626" y="1445799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L16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4A0782-7FA2-2F9E-93D7-7DB313384C5D}"/>
              </a:ext>
            </a:extLst>
          </p:cNvPr>
          <p:cNvSpPr txBox="1"/>
          <p:nvPr/>
        </p:nvSpPr>
        <p:spPr>
          <a:xfrm>
            <a:off x="11560402" y="3244334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L17</a:t>
            </a:r>
          </a:p>
        </p:txBody>
      </p:sp>
    </p:spTree>
    <p:extLst>
      <p:ext uri="{BB962C8B-B14F-4D97-AF65-F5344CB8AC3E}">
        <p14:creationId xmlns:p14="http://schemas.microsoft.com/office/powerpoint/2010/main" val="1075659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FE244-FEEE-78CC-6180-1288F712F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A4DF9-853E-4CD0-056A-538D9B749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Vehicles are defined as follows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37334D-CE04-3EA1-1CCF-97C5C7F1C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975" y="2481182"/>
            <a:ext cx="9448346" cy="3695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454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CAEDE-AA12-5595-77C7-A64D2F6D0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Setup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F7EE7-9487-0FEA-C214-6195C4D57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Routes are defined as follows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6734A4-4470-D808-7D95-C973DDAE8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49" y="2562354"/>
            <a:ext cx="10739437" cy="361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725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FFD0C-A23A-5E21-600B-32ED38CC0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34D4C-D4D7-8D2C-2712-343B177FE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For each flow the number of vehicles is</a:t>
            </a:r>
          </a:p>
          <a:p>
            <a:pPr lvl="1"/>
            <a:r>
              <a:rPr lang="en-GB" dirty="0" err="1"/>
              <a:t>pkw</a:t>
            </a:r>
            <a:r>
              <a:rPr lang="en-GB" dirty="0"/>
              <a:t> (5)</a:t>
            </a:r>
          </a:p>
          <a:p>
            <a:pPr lvl="1"/>
            <a:r>
              <a:rPr lang="en-GB" dirty="0"/>
              <a:t>bus (1)</a:t>
            </a:r>
          </a:p>
          <a:p>
            <a:pPr lvl="1"/>
            <a:r>
              <a:rPr lang="en-GB" dirty="0"/>
              <a:t>bike (10)</a:t>
            </a:r>
          </a:p>
          <a:p>
            <a:pPr lvl="1"/>
            <a:r>
              <a:rPr lang="en-GB" dirty="0"/>
              <a:t>scooter (500)</a:t>
            </a:r>
          </a:p>
          <a:p>
            <a:r>
              <a:rPr lang="en-GB" dirty="0"/>
              <a:t>Simulation is run for 600 seconds</a:t>
            </a:r>
          </a:p>
          <a:p>
            <a:r>
              <a:rPr lang="en-GB" dirty="0"/>
              <a:t>Emissions model is used to output CO2, CO, HC, NOx, </a:t>
            </a:r>
            <a:r>
              <a:rPr lang="en-GB" dirty="0" err="1"/>
              <a:t>PMx</a:t>
            </a:r>
            <a:r>
              <a:rPr lang="en-GB" dirty="0"/>
              <a:t> and fuel consumption at every timestep (HBEFA3, HBEFA4)</a:t>
            </a:r>
          </a:p>
          <a:p>
            <a:r>
              <a:rPr lang="en-GB" dirty="0"/>
              <a:t>Python script is used to add all of the emissions across all of the vehicles</a:t>
            </a:r>
          </a:p>
          <a:p>
            <a:r>
              <a:rPr lang="en-GB" dirty="0"/>
              <a:t>Note emissions output from bike is 0.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0174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C2EBD-9763-5E80-C387-64297063C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 - Right turn on 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FFF6A-FB20-3620-29FA-808A7B851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CO2 (mg) - 79153877</a:t>
            </a:r>
          </a:p>
          <a:p>
            <a:r>
              <a:rPr lang="en-GB" dirty="0"/>
              <a:t>CO (mg) - 890638</a:t>
            </a:r>
          </a:p>
          <a:p>
            <a:r>
              <a:rPr lang="en-GB" dirty="0"/>
              <a:t>HC (mg) - 56037</a:t>
            </a:r>
          </a:p>
          <a:p>
            <a:r>
              <a:rPr lang="en-GB" dirty="0"/>
              <a:t>Nox (mg) - 149915</a:t>
            </a:r>
          </a:p>
          <a:p>
            <a:r>
              <a:rPr lang="en-GB" dirty="0" err="1"/>
              <a:t>PMx</a:t>
            </a:r>
            <a:r>
              <a:rPr lang="en-GB" dirty="0"/>
              <a:t> (mg) - 32182</a:t>
            </a:r>
          </a:p>
          <a:p>
            <a:r>
              <a:rPr lang="en-GB" dirty="0"/>
              <a:t>Fuel (mg) - 25483976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0CB632-474C-4198-9D9F-903F161A8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0475" y="2486025"/>
            <a:ext cx="6373181" cy="382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35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3D4C6-2A31-96B6-BD18-BE48AC482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 - No right turn on 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463C5-8AE4-64A8-9446-EF90302FD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CO2 (mg) - 81354980</a:t>
            </a:r>
          </a:p>
          <a:p>
            <a:r>
              <a:rPr lang="en-GB" dirty="0"/>
              <a:t>CO (mg) - 915166</a:t>
            </a:r>
          </a:p>
          <a:p>
            <a:r>
              <a:rPr lang="en-GB" dirty="0"/>
              <a:t>HC (mg) - 55975</a:t>
            </a:r>
          </a:p>
          <a:p>
            <a:r>
              <a:rPr lang="en-GB" dirty="0"/>
              <a:t>NOx (mg) - 153109</a:t>
            </a:r>
          </a:p>
          <a:p>
            <a:r>
              <a:rPr lang="en-GB" dirty="0" err="1"/>
              <a:t>PMx</a:t>
            </a:r>
            <a:r>
              <a:rPr lang="en-GB" dirty="0"/>
              <a:t> (mg) - 33939</a:t>
            </a:r>
          </a:p>
          <a:p>
            <a:r>
              <a:rPr lang="en-GB" dirty="0"/>
              <a:t>Fuel (mg) - 26192613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9574EB-E15D-0B6B-91BA-254B6D9D0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346" y="1825624"/>
            <a:ext cx="5522524" cy="451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8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790EC-4D1F-68A7-EFC4-250693BF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</a:t>
            </a:r>
          </a:p>
        </p:txBody>
      </p:sp>
      <p:pic>
        <p:nvPicPr>
          <p:cNvPr id="4" name="Screen Recording 2025-02-25 at 12.48.57.mov">
            <a:hlinkClick r:id="" action="ppaction://media"/>
            <a:extLst>
              <a:ext uri="{FF2B5EF4-FFF2-40B4-BE49-F238E27FC236}">
                <a16:creationId xmlns:a16="http://schemas.microsoft.com/office/drawing/2014/main" id="{B90A9289-BF0A-F0D8-942B-45F2B7D4CB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2366" y="1944055"/>
            <a:ext cx="8507268" cy="4913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845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E7D4D-C068-6A1D-5D08-DA1AFEE80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Simulation Results -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00CAA-44F0-2407-DFEB-74841D78A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16285"/>
            <a:ext cx="10515600" cy="1060677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Results show up to 5% difference due to change in turn rules (</a:t>
            </a:r>
            <a:r>
              <a:rPr lang="en-GB" dirty="0" err="1"/>
              <a:t>PMx</a:t>
            </a:r>
            <a:r>
              <a:rPr lang="en-GB" dirty="0"/>
              <a:t>)</a:t>
            </a:r>
          </a:p>
          <a:p>
            <a:r>
              <a:rPr lang="en-GB" dirty="0"/>
              <a:t>Results normalised due to large difference in magnitude across emissions species 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ADFD294-5020-93BF-9B51-8C8207B298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9395037"/>
              </p:ext>
            </p:extLst>
          </p:nvPr>
        </p:nvGraphicFramePr>
        <p:xfrm>
          <a:off x="2130457" y="1432873"/>
          <a:ext cx="6674177" cy="3450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10847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b52b3a1-dbcb-41fb-a452-370cf542753f}" enabled="1" method="Privileged" siteId="{d1323671-cdbe-4417-b4d4-bdb24b51316b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849</Words>
  <Application>Microsoft Macintosh PowerPoint</Application>
  <PresentationFormat>Widescreen</PresentationFormat>
  <Paragraphs>97</Paragraphs>
  <Slides>17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SUMO Simulation (a quick review)</vt:lpstr>
      <vt:lpstr>Setup</vt:lpstr>
      <vt:lpstr>Setup</vt:lpstr>
      <vt:lpstr>Setup </vt:lpstr>
      <vt:lpstr>Setup</vt:lpstr>
      <vt:lpstr>Simulation Results - Right turn on red</vt:lpstr>
      <vt:lpstr>Simulation Results - No right turn on red</vt:lpstr>
      <vt:lpstr>Simulation Results</vt:lpstr>
      <vt:lpstr>Simulation Results - Comparison</vt:lpstr>
      <vt:lpstr>Simulation Results – Changing fleet composition</vt:lpstr>
      <vt:lpstr>Simulation Results</vt:lpstr>
      <vt:lpstr>Simulation Results</vt:lpstr>
      <vt:lpstr>Observations</vt:lpstr>
      <vt:lpstr>Observations</vt:lpstr>
      <vt:lpstr>Future Work</vt:lpstr>
      <vt:lpstr>Future Work</vt:lpstr>
      <vt:lpstr>Notes – Vehicle Types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Byron Mason</dc:creator>
  <cp:lastModifiedBy>Byron Mason</cp:lastModifiedBy>
  <cp:revision>4</cp:revision>
  <dcterms:created xsi:type="dcterms:W3CDTF">2025-02-25T03:18:53Z</dcterms:created>
  <dcterms:modified xsi:type="dcterms:W3CDTF">2025-02-26T03:40:11Z</dcterms:modified>
</cp:coreProperties>
</file>

<file path=docProps/thumbnail.jpeg>
</file>